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ik5099gw8LRp92uq/jsIcce5IS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Angst of geloof</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100">
                <a:solidFill>
                  <a:srgbClr val="F39430"/>
                </a:solidFill>
                <a:highlight>
                  <a:srgbClr val="FFFFFF"/>
                </a:highlight>
              </a:rPr>
              <a:t>1 Samuël 17:40</a:t>
            </a:r>
            <a:endParaRPr i="1" sz="1100">
              <a:solidFill>
                <a:srgbClr val="F39430"/>
              </a:solidFill>
              <a:highlight>
                <a:srgbClr val="FFFFFF"/>
              </a:highlight>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highlight>
                  <a:srgbClr val="FFFFFF"/>
                </a:highlight>
              </a:rPr>
              <a:t>David zocht in een kleine rivier vijf gladde stenen voor zijn slingerwapen. Die stopte hij in zijn tas. En terwijl hij naar Goliat liep, hield hij zijn wapen in zijn hand.</a:t>
            </a:r>
            <a:endParaRPr i="1" sz="1100">
              <a:solidFill>
                <a:srgbClr val="F39430"/>
              </a:solidFill>
              <a:highlight>
                <a:srgbClr val="FFFFFF"/>
              </a:highlight>
            </a:endParaRPr>
          </a:p>
          <a:p>
            <a:pPr indent="0" lvl="0" marL="0" marR="0" rtl="0" algn="l">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br>
              <a:rPr b="1" i="0" lang="nl" sz="1200" u="none" cap="none" strike="noStrike">
                <a:solidFill>
                  <a:srgbClr val="000000"/>
                </a:solidFill>
                <a:latin typeface="Arial"/>
                <a:ea typeface="Arial"/>
                <a:cs typeface="Arial"/>
                <a:sym typeface="Arial"/>
              </a:rPr>
            </a:b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i="0" lang="nl" sz="1200" u="none" cap="none" strike="noStrike">
                <a:solidFill>
                  <a:srgbClr val="000000"/>
                </a:solidFill>
              </a:rPr>
              <a:t>Nodig:</a:t>
            </a:r>
            <a:endParaRPr i="0" sz="1200" u="none" cap="none" strike="noStrike">
              <a:solidFill>
                <a:srgbClr val="000000"/>
              </a:solidFill>
            </a:endParaRPr>
          </a:p>
          <a:p>
            <a:pPr indent="-304800" lvl="0" marL="457200" marR="0" rtl="0" algn="l">
              <a:lnSpc>
                <a:spcPct val="100000"/>
              </a:lnSpc>
              <a:spcBef>
                <a:spcPts val="0"/>
              </a:spcBef>
              <a:spcAft>
                <a:spcPts val="0"/>
              </a:spcAft>
              <a:buSzPts val="1200"/>
              <a:buChar char="●"/>
            </a:pPr>
            <a:r>
              <a:rPr lang="nl" sz="1200">
                <a:solidFill>
                  <a:srgbClr val="271623"/>
                </a:solidFill>
                <a:highlight>
                  <a:srgbClr val="FFFFFF"/>
                </a:highlight>
              </a:rPr>
              <a:t>Mooie steentjes of zeeglas</a:t>
            </a:r>
            <a:endParaRPr sz="1200">
              <a:solidFill>
                <a:srgbClr val="271623"/>
              </a:solidFill>
              <a:highlight>
                <a:srgbClr val="FFFFFF"/>
              </a:highlight>
            </a:endParaRPr>
          </a:p>
          <a:p>
            <a:pPr indent="-304800" lvl="0" marL="457200" marR="0" rtl="0" algn="l">
              <a:lnSpc>
                <a:spcPct val="100000"/>
              </a:lnSpc>
              <a:spcBef>
                <a:spcPts val="0"/>
              </a:spcBef>
              <a:spcAft>
                <a:spcPts val="0"/>
              </a:spcAft>
              <a:buClr>
                <a:srgbClr val="271623"/>
              </a:buClr>
              <a:buSzPts val="1200"/>
              <a:buChar char="●"/>
            </a:pPr>
            <a:r>
              <a:rPr lang="nl" sz="1200">
                <a:solidFill>
                  <a:srgbClr val="271623"/>
                </a:solidFill>
                <a:highlight>
                  <a:srgbClr val="FFFFFF"/>
                </a:highlight>
              </a:rPr>
              <a:t>Dun ijzerdraad</a:t>
            </a:r>
            <a:endParaRPr sz="1200">
              <a:solidFill>
                <a:srgbClr val="271623"/>
              </a:solidFill>
              <a:highlight>
                <a:srgbClr val="FFFFFF"/>
              </a:highlight>
            </a:endParaRPr>
          </a:p>
          <a:p>
            <a:pPr indent="-304800" lvl="0" marL="457200" marR="0" rtl="0" algn="l">
              <a:lnSpc>
                <a:spcPct val="100000"/>
              </a:lnSpc>
              <a:spcBef>
                <a:spcPts val="0"/>
              </a:spcBef>
              <a:spcAft>
                <a:spcPts val="0"/>
              </a:spcAft>
              <a:buClr>
                <a:srgbClr val="271623"/>
              </a:buClr>
              <a:buSzPts val="1200"/>
              <a:buChar char="●"/>
            </a:pPr>
            <a:r>
              <a:rPr lang="nl" sz="1200">
                <a:solidFill>
                  <a:srgbClr val="271623"/>
                </a:solidFill>
                <a:highlight>
                  <a:srgbClr val="FFFFFF"/>
                </a:highlight>
              </a:rPr>
              <a:t>Tangetjes </a:t>
            </a:r>
            <a:endParaRPr sz="1200">
              <a:solidFill>
                <a:srgbClr val="271623"/>
              </a:solidFill>
              <a:highlight>
                <a:srgbClr val="FFFFFF"/>
              </a:highlight>
            </a:endParaRPr>
          </a:p>
          <a:p>
            <a:pPr indent="-304800" lvl="0" marL="457200" marR="0" rtl="0" algn="l">
              <a:lnSpc>
                <a:spcPct val="100000"/>
              </a:lnSpc>
              <a:spcBef>
                <a:spcPts val="0"/>
              </a:spcBef>
              <a:spcAft>
                <a:spcPts val="0"/>
              </a:spcAft>
              <a:buClr>
                <a:srgbClr val="271623"/>
              </a:buClr>
              <a:buSzPts val="1200"/>
              <a:buChar char="●"/>
            </a:pPr>
            <a:r>
              <a:rPr lang="nl" sz="1200">
                <a:solidFill>
                  <a:srgbClr val="271623"/>
                </a:solidFill>
                <a:highlight>
                  <a:srgbClr val="FFFFFF"/>
                </a:highlight>
              </a:rPr>
              <a:t>Evt. sleutelhangerringetjes of sieradensluitinkjes, lijm en dun touw of kettinkjes om de stenen aan te hangen</a:t>
            </a:r>
            <a:br>
              <a:rPr lang="nl" sz="1200">
                <a:solidFill>
                  <a:srgbClr val="271623"/>
                </a:solidFill>
                <a:highlight>
                  <a:srgbClr val="FFFFFF"/>
                </a:highlight>
              </a:rPr>
            </a:br>
            <a:endParaRPr sz="1200">
              <a:solidFill>
                <a:srgbClr val="271623"/>
              </a:solidFill>
              <a:highlight>
                <a:srgbClr val="FFFFFF"/>
              </a:highlight>
            </a:endParaRPr>
          </a:p>
          <a:p>
            <a:pPr indent="0" lvl="0" marL="0" marR="0" rtl="0" algn="l">
              <a:lnSpc>
                <a:spcPct val="100000"/>
              </a:lnSpc>
              <a:spcBef>
                <a:spcPts val="0"/>
              </a:spcBef>
              <a:spcAft>
                <a:spcPts val="0"/>
              </a:spcAft>
              <a:buNone/>
            </a:pPr>
            <a:r>
              <a:rPr b="1" lang="nl" sz="1200">
                <a:solidFill>
                  <a:srgbClr val="271623"/>
                </a:solidFill>
                <a:highlight>
                  <a:srgbClr val="FFFFFF"/>
                </a:highlight>
              </a:rPr>
              <a:t>Toelichting</a:t>
            </a:r>
            <a:br>
              <a:rPr lang="nl" sz="1200">
                <a:solidFill>
                  <a:srgbClr val="271623"/>
                </a:solidFill>
                <a:highlight>
                  <a:srgbClr val="FFFFFF"/>
                </a:highlight>
              </a:rPr>
            </a:br>
            <a:r>
              <a:rPr lang="nl" sz="1200"/>
              <a:t>Doordat David op God vertrouwde, was hij niet bang voor de reus. Hij reageerde vanuit geloof in plaats van angst. Hij nam één van zijn stenen, slingerde die naar de reus en versloeg hem.</a:t>
            </a:r>
            <a:endParaRPr sz="1200"/>
          </a:p>
          <a:p>
            <a:pPr indent="0" lvl="0" marL="0" rtl="0" algn="l">
              <a:lnSpc>
                <a:spcPct val="115000"/>
              </a:lnSpc>
              <a:spcBef>
                <a:spcPts val="1200"/>
              </a:spcBef>
              <a:spcAft>
                <a:spcPts val="0"/>
              </a:spcAft>
              <a:buNone/>
            </a:pPr>
            <a:r>
              <a:rPr b="1" lang="nl" sz="1200"/>
              <a:t>Uitleg activiteit</a:t>
            </a:r>
            <a:endParaRPr b="1" sz="1200"/>
          </a:p>
          <a:p>
            <a:pPr indent="-304800" lvl="0" marL="457200" rtl="0" algn="l">
              <a:lnSpc>
                <a:spcPct val="115000"/>
              </a:lnSpc>
              <a:spcBef>
                <a:spcPts val="1200"/>
              </a:spcBef>
              <a:spcAft>
                <a:spcPts val="0"/>
              </a:spcAft>
              <a:buSzPts val="1200"/>
              <a:buChar char="●"/>
            </a:pPr>
            <a:r>
              <a:rPr lang="nl" sz="1200"/>
              <a:t>Maak een sleutelhanger of hanger voor een ketting.</a:t>
            </a:r>
            <a:endParaRPr sz="1200"/>
          </a:p>
          <a:p>
            <a:pPr indent="-304800" lvl="0" marL="457200" rtl="0" algn="l">
              <a:lnSpc>
                <a:spcPct val="115000"/>
              </a:lnSpc>
              <a:spcBef>
                <a:spcPts val="0"/>
              </a:spcBef>
              <a:spcAft>
                <a:spcPts val="0"/>
              </a:spcAft>
              <a:buSzPts val="1200"/>
              <a:buChar char="●"/>
            </a:pPr>
            <a:r>
              <a:rPr lang="nl" sz="1200"/>
              <a:t>Buig het ijzerdraad een aantal keren strak om de steen heen. </a:t>
            </a:r>
            <a:endParaRPr sz="1200"/>
          </a:p>
          <a:p>
            <a:pPr indent="-304800" lvl="0" marL="457200" rtl="0" algn="l">
              <a:lnSpc>
                <a:spcPct val="115000"/>
              </a:lnSpc>
              <a:spcBef>
                <a:spcPts val="0"/>
              </a:spcBef>
              <a:spcAft>
                <a:spcPts val="0"/>
              </a:spcAft>
              <a:buSzPts val="1200"/>
              <a:buChar char="●"/>
            </a:pPr>
            <a:r>
              <a:rPr lang="nl" sz="1200"/>
              <a:t>Maak van het ijzerdraad ook een klein lusje kunt bevestigen aan een sleutelhanger of ketting.</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SzPts val="1200"/>
              <a:buChar char="●"/>
            </a:pPr>
            <a:r>
              <a:rPr lang="nl" sz="1200"/>
              <a:t>I</a:t>
            </a:r>
            <a:r>
              <a:rPr lang="nl" sz="1200">
                <a:solidFill>
                  <a:srgbClr val="271623"/>
                </a:solidFill>
                <a:highlight>
                  <a:srgbClr val="FFFFFF"/>
                </a:highlight>
              </a:rPr>
              <a:t>n welke situaties ben jij bang?</a:t>
            </a:r>
            <a:endParaRPr sz="1200">
              <a:solidFill>
                <a:srgbClr val="271623"/>
              </a:solidFill>
              <a:highlight>
                <a:srgbClr val="FFFFFF"/>
              </a:highlight>
            </a:endParaRPr>
          </a:p>
          <a:p>
            <a:pPr indent="-304800" lvl="0" marL="457200" marR="0" rtl="0" algn="l">
              <a:lnSpc>
                <a:spcPct val="100000"/>
              </a:lnSpc>
              <a:spcBef>
                <a:spcPts val="0"/>
              </a:spcBef>
              <a:spcAft>
                <a:spcPts val="0"/>
              </a:spcAft>
              <a:buClr>
                <a:srgbClr val="271623"/>
              </a:buClr>
              <a:buSzPts val="1200"/>
              <a:buChar char="●"/>
            </a:pPr>
            <a:r>
              <a:rPr lang="nl" sz="1200">
                <a:solidFill>
                  <a:srgbClr val="271623"/>
                </a:solidFill>
                <a:highlight>
                  <a:srgbClr val="FFFFFF"/>
                </a:highlight>
              </a:rPr>
              <a:t>Hoe zou jij in die situatie kunnen reageren vanuit geloof in plaats van vanuit angst, net als David?</a:t>
            </a:r>
            <a:endParaRPr sz="1200">
              <a:solidFill>
                <a:srgbClr val="271623"/>
              </a:solidFill>
              <a:highlight>
                <a:srgbClr val="FFFFFF"/>
              </a:highlight>
            </a:endParaRPr>
          </a:p>
          <a:p>
            <a:pPr indent="-304800" lvl="0" marL="457200" marR="0" rtl="0" algn="l">
              <a:lnSpc>
                <a:spcPct val="100000"/>
              </a:lnSpc>
              <a:spcBef>
                <a:spcPts val="0"/>
              </a:spcBef>
              <a:spcAft>
                <a:spcPts val="0"/>
              </a:spcAft>
              <a:buClr>
                <a:srgbClr val="271623"/>
              </a:buClr>
              <a:buSzPts val="1200"/>
              <a:buChar char="●"/>
            </a:pPr>
            <a:r>
              <a:rPr lang="nl" sz="1200">
                <a:solidFill>
                  <a:srgbClr val="271623"/>
                </a:solidFill>
                <a:highlight>
                  <a:srgbClr val="FFFFFF"/>
                </a:highlight>
              </a:rPr>
              <a:t>Heb jij wel eens iets bijzonders van God meegemaakt in een moeilijke situatie?</a:t>
            </a:r>
            <a:endParaRPr sz="1200">
              <a:solidFill>
                <a:srgbClr val="271623"/>
              </a:solidFill>
              <a:highlight>
                <a:srgbClr val="FFFFFF"/>
              </a:highlight>
            </a:endParaRPr>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4290100" y="3890000"/>
            <a:ext cx="1903850" cy="11220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